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sldIdLst>
    <p:sldId id="256" r:id="rId2"/>
    <p:sldId id="257" r:id="rId3"/>
    <p:sldId id="259" r:id="rId4"/>
    <p:sldId id="283" r:id="rId5"/>
    <p:sldId id="287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7" r:id="rId16"/>
    <p:sldId id="298" r:id="rId17"/>
    <p:sldId id="296" r:id="rId18"/>
    <p:sldId id="271" r:id="rId19"/>
    <p:sldId id="29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FFFF00"/>
    <a:srgbClr val="FF0066"/>
    <a:srgbClr val="660066"/>
    <a:srgbClr val="FFFFFF"/>
    <a:srgbClr val="CCE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2" autoAdjust="0"/>
    <p:restoredTop sz="94215" autoAdjust="0"/>
  </p:normalViewPr>
  <p:slideViewPr>
    <p:cSldViewPr>
      <p:cViewPr>
        <p:scale>
          <a:sx n="76" d="100"/>
          <a:sy n="76" d="100"/>
        </p:scale>
        <p:origin x="-9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427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7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7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7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7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7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F02F2E-2858-4B7F-8DAE-BF3D095EF0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08130-E4F4-4A7E-AFCD-6EC31AA844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9DFF-B12B-49A9-A7C6-E70F1291FB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E490BD-8F3F-483A-8197-0F989BF030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6DD17D-AE93-4506-8AF6-7825F5C19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344D20-921E-4B0F-80BE-26C62CF61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FD485E9-3B89-491F-AF7F-68CA509DBC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8F89-1988-4576-8E94-2932F6170F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C41CB-2920-419F-94DA-2BC82AC46A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AEC68-E05F-4D6C-96DA-A255B6FAE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FD17-813A-4FF8-94A0-3399C225E8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47341-F617-4292-8FCC-F48E301348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F6E9-8302-46CE-9E85-D1A451C0C5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D10C8-8C3C-4CF7-9844-347882C9E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4F09-4FF0-4859-8E5D-06CDF63064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16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416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17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17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17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17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417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417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187AD1-3BDA-4F60-9537-BAD4F3BF3C0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kl.ru/psihologiya/psihologiya-upravleniya-konfliktnymi-situaciyami" TargetMode="External"/><Relationship Id="rId2" Type="http://schemas.openxmlformats.org/officeDocument/2006/relationships/hyperlink" Target="http://www.uprav.biz/materials/education/view/3267.html?next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565400"/>
            <a:ext cx="8135937" cy="4679950"/>
          </a:xfrm>
        </p:spPr>
        <p:txBody>
          <a:bodyPr/>
          <a:lstStyle/>
          <a:p>
            <a:r>
              <a:rPr lang="ru-RU" sz="4800" b="1" i="1">
                <a:latin typeface="Georgia" pitchFamily="18" charset="0"/>
              </a:rPr>
              <a:t>«Психологическая сущность конфликта»</a:t>
            </a:r>
          </a:p>
          <a:p>
            <a:endParaRPr lang="ru-RU" sz="4800" b="1" i="1">
              <a:latin typeface="Georgia" pitchFamily="18" charset="0"/>
            </a:endParaRPr>
          </a:p>
          <a:p>
            <a:endParaRPr lang="ru-RU" sz="4800" b="1" i="1">
              <a:latin typeface="Georgia" pitchFamily="18" charset="0"/>
            </a:endParaRPr>
          </a:p>
          <a:p>
            <a:r>
              <a:rPr lang="ru-RU"/>
              <a:t>                                        </a:t>
            </a:r>
          </a:p>
          <a:p>
            <a:pPr algn="r"/>
            <a:r>
              <a:rPr lang="ru-RU" sz="36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1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ru-RU">
                <a:latin typeface="Verdana" pitchFamily="34" charset="0"/>
              </a:rPr>
              <a:t>Иллюзии</a:t>
            </a:r>
          </a:p>
        </p:txBody>
      </p:sp>
      <p:sp>
        <p:nvSpPr>
          <p:cNvPr id="559117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981075"/>
            <a:ext cx="6048376" cy="554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   </a:t>
            </a:r>
            <a:r>
              <a:rPr lang="ru-RU" sz="3000" b="1">
                <a:solidFill>
                  <a:srgbClr val="FFFF00"/>
                </a:solidFill>
              </a:rPr>
              <a:t>Иллюзии</a:t>
            </a:r>
            <a:r>
              <a:rPr lang="ru-RU" sz="3000"/>
              <a:t>, </a:t>
            </a:r>
            <a:r>
              <a:rPr lang="ru-RU" sz="3000" b="1"/>
              <a:t>усиливающие     интенсивность   конфликта, ведущие его к высокой степени обострения: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3000" b="1"/>
              <a:t>      </a:t>
            </a:r>
            <a:r>
              <a:rPr lang="ru-RU" sz="3000" b="1">
                <a:solidFill>
                  <a:schemeClr val="hlink"/>
                </a:solidFill>
              </a:rPr>
              <a:t>1)</a:t>
            </a:r>
            <a:r>
              <a:rPr lang="ru-RU" sz="3000">
                <a:solidFill>
                  <a:srgbClr val="66FF33"/>
                </a:solidFill>
              </a:rPr>
              <a:t> </a:t>
            </a:r>
            <a:r>
              <a:rPr lang="ru-RU" sz="3000" u="sng">
                <a:solidFill>
                  <a:schemeClr val="hlink"/>
                </a:solidFill>
              </a:rPr>
              <a:t>иллюзия «крайней            альтернативы»;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3000" b="1">
                <a:solidFill>
                  <a:schemeClr val="hlink"/>
                </a:solidFill>
              </a:rPr>
              <a:t>      2)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u="sng">
                <a:solidFill>
                  <a:schemeClr val="hlink"/>
                </a:solidFill>
              </a:rPr>
              <a:t>иллюзия «самооправдания»;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3000" b="1">
                <a:solidFill>
                  <a:schemeClr val="hlink"/>
                </a:solidFill>
              </a:rPr>
              <a:t>      3)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u="sng">
                <a:solidFill>
                  <a:schemeClr val="hlink"/>
                </a:solidFill>
              </a:rPr>
              <a:t>иллюзия «плохого человека»;</a:t>
            </a:r>
          </a:p>
          <a:p>
            <a:pPr>
              <a:buFont typeface="Wingdings" pitchFamily="2" charset="2"/>
              <a:buNone/>
            </a:pPr>
            <a:r>
              <a:rPr lang="ru-RU" sz="3000" b="1">
                <a:solidFill>
                  <a:schemeClr val="hlink"/>
                </a:solidFill>
              </a:rPr>
              <a:t>      4)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u="sng">
                <a:solidFill>
                  <a:schemeClr val="hlink"/>
                </a:solidFill>
              </a:rPr>
              <a:t>иллюзия «зеркального    восприятия».</a:t>
            </a:r>
            <a:r>
              <a:rPr lang="ru-RU" sz="300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559121" name="Picture 17" descr="konflikt33-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4005263"/>
            <a:ext cx="3111500" cy="2374900"/>
          </a:xfrm>
          <a:noFill/>
          <a:ln/>
        </p:spPr>
      </p:pic>
      <p:pic>
        <p:nvPicPr>
          <p:cNvPr id="559125" name="Picture 21" descr="3206945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1557338"/>
            <a:ext cx="3097212" cy="21891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90600"/>
          </a:xfrm>
        </p:spPr>
        <p:txBody>
          <a:bodyPr/>
          <a:lstStyle/>
          <a:p>
            <a:r>
              <a:rPr lang="ru-RU" sz="4000">
                <a:latin typeface="Verdana" pitchFamily="34" charset="0"/>
              </a:rPr>
              <a:t>Стадии развития конфликта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268413"/>
            <a:ext cx="9396413" cy="53292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</a:t>
            </a:r>
            <a:r>
              <a:rPr lang="ru-RU" sz="2400" b="1" u="sng">
                <a:solidFill>
                  <a:srgbClr val="66FF33"/>
                </a:solidFill>
              </a:rPr>
              <a:t>1) Этап предконфликтной ситуации.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</a:t>
            </a:r>
            <a:r>
              <a:rPr lang="ru-RU" sz="2600"/>
              <a:t>Характеризуется возникновением и развитием особых конфликтных отношений между субъектами социального взаимодействия и является предпосылкой конфликта.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</a:t>
            </a:r>
            <a:r>
              <a:rPr lang="ru-RU" sz="2400" b="1" u="sng">
                <a:solidFill>
                  <a:srgbClr val="66FF33"/>
                </a:solidFill>
              </a:rPr>
              <a:t>2) Этап инцидента.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</a:t>
            </a:r>
            <a:r>
              <a:rPr lang="ru-RU" sz="2600"/>
              <a:t>Характеризуется осознанием конфликтной ситуации хотя бы одним из участников конфликта. На этом этапе могут проявляться критические, недоброжелательные высказывания, ограничение контактов, резкое изменение настроений и прочее.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</a:t>
            </a:r>
            <a:r>
              <a:rPr lang="ru-RU" sz="2400" b="1" u="sng">
                <a:solidFill>
                  <a:srgbClr val="66FF33"/>
                </a:solidFill>
              </a:rPr>
              <a:t>3) Этап развития конфликта.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 Участники переходят к активным действиям, направленным на нанесение ущерба «противнику»; открыто заявляют о своих позициях и выдвигают требования.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260350"/>
            <a:ext cx="9324975" cy="6597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            </a:t>
            </a:r>
            <a:r>
              <a:rPr lang="ru-RU" sz="2600" b="1" u="sng">
                <a:solidFill>
                  <a:srgbClr val="00FF00"/>
                </a:solidFill>
              </a:rPr>
              <a:t>4) Этап кульминации конфликта.</a:t>
            </a:r>
            <a:r>
              <a:rPr lang="ru-RU" sz="2600"/>
              <a:t> 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600"/>
              <a:t>       Это своего рода верхняя точка развития конфликта, выражается пиковыми значениями и характером проявления.  В кульминации конфликт достигает такого накала, что сторонам становится очевидно, что продолжать его больше невозможно. Кульминация - вариант острого конфликта. Часто конфликт не развивается до такой фазы и разрешается на предыдущей.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solidFill>
                  <a:srgbClr val="00FF00"/>
                </a:solidFill>
              </a:rPr>
              <a:t>       </a:t>
            </a:r>
            <a:r>
              <a:rPr lang="ru-RU" sz="2600" b="1" u="sng">
                <a:solidFill>
                  <a:srgbClr val="00FF00"/>
                </a:solidFill>
              </a:rPr>
              <a:t>5) Этап разрешения конфликта.</a:t>
            </a:r>
            <a:r>
              <a:rPr lang="ru-RU" sz="2600" b="1" u="sng"/>
              <a:t> 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600"/>
              <a:t>       На этой фазе конфликт завершается.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solidFill>
                  <a:srgbClr val="00FF00"/>
                </a:solidFill>
              </a:rPr>
              <a:t>       </a:t>
            </a:r>
            <a:r>
              <a:rPr lang="ru-RU" sz="2600" b="1" u="sng">
                <a:solidFill>
                  <a:srgbClr val="00FF00"/>
                </a:solidFill>
              </a:rPr>
              <a:t>6) Этап постконфликтной ситуации.</a:t>
            </a:r>
            <a:r>
              <a:rPr lang="ru-RU" sz="2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       Конфликт почти всегда не проходит незаметно. Поэтому возникает необходимость ликвидировать или закрепить деструктивные, негативные или наоборот позитивные, конструктивные последствия, изменения в организации, группе или личности такую ситуацию называют еще последействием конфликта.</a:t>
            </a:r>
          </a:p>
          <a:p>
            <a:pPr>
              <a:lnSpc>
                <a:spcPct val="80000"/>
              </a:lnSpc>
            </a:pPr>
            <a:endParaRPr lang="ru-RU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Verdana" pitchFamily="34" charset="0"/>
              </a:rPr>
              <a:t>Фазы реализации конфликта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51943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</a:t>
            </a:r>
            <a:r>
              <a:rPr lang="ru-RU" sz="2800"/>
              <a:t>Фазы отражают параметры интенсивности конфликта. Принято выделять несколько таких фаз:</a:t>
            </a:r>
            <a:r>
              <a:rPr lang="ru-RU" sz="2400" b="1"/>
              <a:t> 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    </a:t>
            </a:r>
            <a:r>
              <a:rPr lang="ru-RU" sz="2400" b="1" u="sng">
                <a:solidFill>
                  <a:schemeClr val="hlink"/>
                </a:solidFill>
              </a:rPr>
              <a:t>1) Начальная фаза; 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    </a:t>
            </a:r>
            <a:r>
              <a:rPr lang="ru-RU" sz="2400" b="1" u="sng">
                <a:solidFill>
                  <a:schemeClr val="hlink"/>
                </a:solidFill>
              </a:rPr>
              <a:t>2) Фаза подъема конфликта;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    </a:t>
            </a:r>
            <a:r>
              <a:rPr lang="ru-RU" sz="2400" b="1" u="sng">
                <a:solidFill>
                  <a:schemeClr val="hlink"/>
                </a:solidFill>
              </a:rPr>
              <a:t>3) Пик конфликта;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</a:rPr>
              <a:t>    </a:t>
            </a:r>
            <a:r>
              <a:rPr lang="ru-RU" sz="2400" b="1" u="sng">
                <a:solidFill>
                  <a:schemeClr val="hlink"/>
                </a:solidFill>
              </a:rPr>
              <a:t>4) Фаза спада (снижения) конфликта.</a:t>
            </a:r>
          </a:p>
        </p:txBody>
      </p:sp>
      <p:pic>
        <p:nvPicPr>
          <p:cNvPr id="565252" name="Picture 4" descr="к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412875"/>
            <a:ext cx="3708400" cy="4968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19162"/>
          </a:xfrm>
        </p:spPr>
        <p:txBody>
          <a:bodyPr/>
          <a:lstStyle/>
          <a:p>
            <a:r>
              <a:rPr lang="ru-RU" sz="4000">
                <a:latin typeface="Verdana" pitchFamily="34" charset="0"/>
              </a:rPr>
              <a:t>Примерное соотношение </a:t>
            </a:r>
            <a:br>
              <a:rPr lang="ru-RU" sz="4000">
                <a:latin typeface="Verdana" pitchFamily="34" charset="0"/>
              </a:rPr>
            </a:br>
            <a:r>
              <a:rPr lang="ru-RU" sz="4000">
                <a:latin typeface="Verdana" pitchFamily="34" charset="0"/>
              </a:rPr>
              <a:t>фаз и этапов</a:t>
            </a:r>
          </a:p>
        </p:txBody>
      </p:sp>
      <p:graphicFrame>
        <p:nvGraphicFramePr>
          <p:cNvPr id="566406" name="Group 134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713788" cy="4886325"/>
        </p:xfrm>
        <a:graphic>
          <a:graphicData uri="http://schemas.openxmlformats.org/drawingml/2006/table">
            <a:tbl>
              <a:tblPr/>
              <a:tblGrid>
                <a:gridCol w="2314575"/>
                <a:gridCol w="3578225"/>
                <a:gridCol w="2820988"/>
              </a:tblGrid>
              <a:tr h="1325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Фаза конфликта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Этап конфликта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Возможности разрешения конфликта</a:t>
                      </a:r>
                      <a:endParaRPr kumimoji="0" lang="ru-RU" sz="2400" b="1" i="0" u="sng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Предконфликтная ситуация, инцидент, возникновение конфликтной ситуации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Подъема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конфликта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Пик конфликта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Кульминация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5 %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Спад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Разрешение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20 %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ru-RU">
                <a:solidFill>
                  <a:srgbClr val="FFFF00"/>
                </a:solidFill>
                <a:latin typeface="Verdana" pitchFamily="34" charset="0"/>
              </a:rPr>
              <a:t>Виды конфликтов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800"/>
              <a:t>       1) В зависимости от вовлеченных в конфликт субъектов: </a:t>
            </a:r>
            <a:r>
              <a:rPr lang="ru-RU" sz="2800" b="1">
                <a:solidFill>
                  <a:srgbClr val="00FF00"/>
                </a:solidFill>
              </a:rPr>
              <a:t>внутриличностные, межличностные, межгрупповые, конфликты между отдельным человеком и группой.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800"/>
              <a:t>       2) При вовлечении в конфликт представителей одного организационного уровня говорят о </a:t>
            </a:r>
            <a:r>
              <a:rPr lang="ru-RU" sz="2800" b="1">
                <a:solidFill>
                  <a:srgbClr val="00FF00"/>
                </a:solidFill>
              </a:rPr>
              <a:t>горизонтальном конфликте</a:t>
            </a:r>
            <a:r>
              <a:rPr lang="ru-RU" sz="2800"/>
              <a:t>, если же субъекты конфликтного взаимодействия относятся к различным организационным уровням - о </a:t>
            </a:r>
            <a:r>
              <a:rPr lang="ru-RU" sz="2800" b="1">
                <a:solidFill>
                  <a:srgbClr val="00FF00"/>
                </a:solidFill>
              </a:rPr>
              <a:t>вертикальном</a:t>
            </a:r>
            <a:r>
              <a:rPr lang="ru-RU" sz="2800">
                <a:solidFill>
                  <a:srgbClr val="00FF00"/>
                </a:solidFill>
              </a:rPr>
              <a:t>. 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800"/>
              <a:t>       3) В зависимости от исхода: </a:t>
            </a:r>
            <a:r>
              <a:rPr lang="ru-RU" sz="2800" b="1">
                <a:solidFill>
                  <a:srgbClr val="00FF00"/>
                </a:solidFill>
              </a:rPr>
              <a:t>деструктивные </a:t>
            </a:r>
            <a:r>
              <a:rPr lang="ru-RU" sz="2800"/>
              <a:t>(дисфункциональные) и</a:t>
            </a:r>
            <a:r>
              <a:rPr lang="ru-RU" sz="2800">
                <a:solidFill>
                  <a:srgbClr val="00FF00"/>
                </a:solidFill>
              </a:rPr>
              <a:t> </a:t>
            </a:r>
            <a:r>
              <a:rPr lang="ru-RU" sz="2800" b="1">
                <a:solidFill>
                  <a:srgbClr val="00FF00"/>
                </a:solidFill>
              </a:rPr>
              <a:t>конструктивные</a:t>
            </a:r>
            <a:r>
              <a:rPr lang="ru-RU" sz="2800" b="1">
                <a:solidFill>
                  <a:schemeClr val="hlink"/>
                </a:solidFill>
              </a:rPr>
              <a:t> </a:t>
            </a:r>
            <a:r>
              <a:rPr lang="ru-RU" sz="2800"/>
              <a:t>(функциональные) конфликты.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       4) В зависимости от выраженности их внешних проявлений: </a:t>
            </a:r>
            <a:r>
              <a:rPr lang="ru-RU" sz="2800" b="1">
                <a:solidFill>
                  <a:srgbClr val="00FF00"/>
                </a:solidFill>
              </a:rPr>
              <a:t>скрыто протекающие</a:t>
            </a:r>
            <a:r>
              <a:rPr lang="ru-RU" sz="2800">
                <a:solidFill>
                  <a:srgbClr val="00FF00"/>
                </a:solidFill>
              </a:rPr>
              <a:t> </a:t>
            </a:r>
            <a:r>
              <a:rPr lang="ru-RU" sz="2800"/>
              <a:t>и</a:t>
            </a:r>
            <a:r>
              <a:rPr lang="ru-RU" sz="2800">
                <a:solidFill>
                  <a:srgbClr val="00FF00"/>
                </a:solidFill>
              </a:rPr>
              <a:t> </a:t>
            </a:r>
            <a:r>
              <a:rPr lang="ru-RU" sz="2800" b="1">
                <a:solidFill>
                  <a:srgbClr val="00FF00"/>
                </a:solidFill>
              </a:rPr>
              <a:t>явные.</a:t>
            </a:r>
            <a:r>
              <a:rPr lang="ru-RU" sz="2800">
                <a:solidFill>
                  <a:srgbClr val="00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0377" name="Picture 9" descr="25346_9333-800x60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620713"/>
            <a:ext cx="3600450" cy="2879725"/>
          </a:xfrm>
          <a:noFill/>
          <a:ln/>
        </p:spPr>
      </p:pic>
      <p:pic>
        <p:nvPicPr>
          <p:cNvPr id="570378" name="Picture 10" descr="845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549275"/>
            <a:ext cx="3744912" cy="2951163"/>
          </a:xfrm>
          <a:noFill/>
          <a:ln/>
        </p:spPr>
      </p:pic>
      <p:pic>
        <p:nvPicPr>
          <p:cNvPr id="570380" name="Picture 12" descr="k3732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771775" y="3789363"/>
            <a:ext cx="3671888" cy="2800350"/>
          </a:xfrm>
          <a:noFill/>
          <a:ln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latin typeface="Verdana" pitchFamily="34" charset="0"/>
              </a:rPr>
              <a:t>Конфликты в сфере управления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396413" cy="5732462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00FF00"/>
                </a:solidFill>
              </a:rPr>
              <a:t>          </a:t>
            </a:r>
            <a:r>
              <a:rPr lang="ru-RU" sz="2200"/>
              <a:t>Под </a:t>
            </a:r>
            <a:r>
              <a:rPr lang="ru-RU" sz="2200" b="1">
                <a:solidFill>
                  <a:srgbClr val="00FF00"/>
                </a:solidFill>
              </a:rPr>
              <a:t>конфликтами в сфере управления</a:t>
            </a:r>
            <a:r>
              <a:rPr lang="ru-RU" sz="2200"/>
              <a:t> необходимо понимать конфликты, возникающие в системах социального взаимодействия субъектов и объектов управления.</a:t>
            </a:r>
            <a:endParaRPr lang="en-US" sz="2200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          </a:t>
            </a:r>
            <a:r>
              <a:rPr lang="ru-RU" sz="2200" b="1" u="sng">
                <a:solidFill>
                  <a:srgbClr val="00FF00"/>
                </a:solidFill>
              </a:rPr>
              <a:t>Классификация конфликтов в сфере управления: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200" b="1"/>
              <a:t>          </a:t>
            </a:r>
            <a:r>
              <a:rPr lang="ru-RU" sz="2200" b="1">
                <a:solidFill>
                  <a:srgbClr val="FFFF00"/>
                </a:solidFill>
              </a:rPr>
              <a:t>1) По характеристикам субъектов конфликтного взаимодействия.</a:t>
            </a:r>
            <a:r>
              <a:rPr lang="ru-RU" sz="2200"/>
              <a:t> Это тип группового конфликта между субъектами и объектами управления, между участниками системы управления, а также между руководителем и подчиненным - тип межличностного конфликта. </a:t>
            </a:r>
          </a:p>
          <a:p>
            <a:pPr marL="381000" indent="-381000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200" b="1"/>
              <a:t>          </a:t>
            </a:r>
            <a:r>
              <a:rPr lang="ru-RU" sz="2200" b="1">
                <a:solidFill>
                  <a:srgbClr val="FFFF00"/>
                </a:solidFill>
              </a:rPr>
              <a:t>2) По источникам конфликтности.</a:t>
            </a:r>
            <a:r>
              <a:rPr lang="ru-RU" sz="2200"/>
              <a:t> Это тип структурных, инновационных, позиционных и ценностных конфликтов. Основные причины таких конфликтов кроются в сфере межличностных, межгрупповых отношений и противоречий.</a:t>
            </a:r>
            <a:endParaRPr lang="ru-RU" sz="2200" b="1"/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          </a:t>
            </a:r>
            <a:r>
              <a:rPr lang="ru-RU" sz="2200" b="1">
                <a:solidFill>
                  <a:srgbClr val="FFFF00"/>
                </a:solidFill>
              </a:rPr>
              <a:t>3) По характеристикам динамики управленческой деятельности</a:t>
            </a:r>
            <a:r>
              <a:rPr lang="ru-RU" sz="2200"/>
              <a:t> (по функциям управления) выделяют: конфликты планирования, организации, мотивации и контроля. Причинами таких конфликтов могут быть нарушения принципов планирования и организации, отношений между подразделениями.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  <a:latin typeface="Verdana" pitchFamily="34" charset="0"/>
              </a:rPr>
              <a:t>Заключение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893175" cy="5183187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800"/>
              <a:t>                  </a:t>
            </a:r>
            <a:endParaRPr lang="ru-RU" sz="3500">
              <a:latin typeface="Verdana" pitchFamily="34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79388" y="1268413"/>
            <a:ext cx="8640762" cy="48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     </a:t>
            </a:r>
            <a:r>
              <a:rPr lang="ru-RU" sz="3100"/>
              <a:t>Конфликты являются неотъемлемой частью жизни любой организации. Более того, во многих случаях именно наличие конфликтов является показателем того, что организация развивается.</a:t>
            </a:r>
          </a:p>
          <a:p>
            <a:pPr algn="ctr"/>
            <a:r>
              <a:rPr lang="ru-RU" sz="3100"/>
              <a:t>     Анализ причин, течения и результатов конфликтов убеждает в том, что многие из них не только допустимы, но и желательны, поскольку дают информацию о проблемах организации, позволяют выявить скрытые от глаз процессы, разнообразие позиций и прочее</a:t>
            </a:r>
            <a:r>
              <a:rPr lang="ru-RU" sz="32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Verdana" pitchFamily="34" charset="0"/>
              </a:rPr>
              <a:t>Литература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200"/>
              <a:t>        1. Зеркин Д. П. Основы конфликтологии: Курс лекций.(Серия «Учебники и учебные пособия») / Д. П. Зеркин. – Ростов-н/Д:«Феникс», 1998. – 480 с. </a:t>
            </a:r>
          </a:p>
          <a:p>
            <a:pPr>
              <a:buFont typeface="Wingdings" pitchFamily="2" charset="2"/>
              <a:buNone/>
            </a:pPr>
            <a:r>
              <a:rPr lang="ru-RU" sz="2200"/>
              <a:t>        2.  Кабаченко Т.С. Психология управления: уч. Пособие / Т.С. Кабаченко.– М.: Педагогическое общество России, 2005. – 384 с.</a:t>
            </a:r>
          </a:p>
          <a:p>
            <a:pPr>
              <a:buFont typeface="Wingdings" pitchFamily="2" charset="2"/>
              <a:buNone/>
            </a:pPr>
            <a:r>
              <a:rPr lang="ru-RU" sz="2200"/>
              <a:t>        3. Конфликт как среда и средство управления [Электронный  ресурс]. –  Режим  доступа: </a:t>
            </a:r>
            <a:r>
              <a:rPr lang="en-US" sz="2200">
                <a:hlinkClick r:id="rId2"/>
              </a:rPr>
              <a:t>http://www.uprav.biz/materials/education/view/3267.html?next=1</a:t>
            </a:r>
            <a:endParaRPr lang="ru-RU" sz="2200" b="1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200"/>
              <a:t>        4. Составные компоненты конфликта и его характеристики [Электронный  ресурс]. –  Режим  доступа: http://psyterra.spb.ru/moreinfo/conflicts/data/ic_moreinfoconflicts/3/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200"/>
              <a:t>        5. Психология управления конфликтными ситуациями [Электронный  ресурс]. –  Режим  доступа: </a:t>
            </a:r>
            <a:r>
              <a:rPr lang="en-US" sz="2200">
                <a:hlinkClick r:id="rId3"/>
              </a:rPr>
              <a:t>http://www.shkl.ru/psihologiya/psihologiya-upravleniya-konfliktnymi-situaciyami</a:t>
            </a:r>
            <a:endParaRPr lang="ru-RU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  <a:latin typeface="Verdana" pitchFamily="34" charset="0"/>
              </a:rPr>
              <a:t>Содержание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00200"/>
            <a:ext cx="8604250" cy="4525963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определение понятия конфликт;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позитивные и негативные функции конфликтов;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структурные компоненты конфликта;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психологические компоненты конфликта;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причины возникновения конфликтов;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динамика развития конфликта (стадии, фазы);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SzTx/>
              <a:buFont typeface="Wingdings" pitchFamily="2" charset="2"/>
              <a:buChar char="§"/>
            </a:pPr>
            <a:r>
              <a:rPr lang="ru-RU" sz="2800"/>
              <a:t>конфликты в сфере управления.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Ш"/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836613"/>
            <a:ext cx="4967288" cy="66246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latin typeface="Arial Black" pitchFamily="34" charset="0"/>
              </a:rPr>
              <a:t>    </a:t>
            </a:r>
            <a:r>
              <a:rPr lang="ru-RU" sz="2600" b="1">
                <a:solidFill>
                  <a:srgbClr val="66FF33"/>
                </a:solidFill>
              </a:rPr>
              <a:t>Конфликт</a:t>
            </a:r>
            <a:r>
              <a:rPr lang="ru-RU" sz="2600" b="1"/>
              <a:t> представляет собой систему социально-психологического взаимодействия между людьми или группами людей (конфликтантами) в виде столкновения, противоборства, содержание которого определяется противоречиями, противоположными интересами, угрозами удовлетворения их актуальных потребностей и компонентами иррационального поведения.</a:t>
            </a:r>
          </a:p>
        </p:txBody>
      </p:sp>
      <p:pic>
        <p:nvPicPr>
          <p:cNvPr id="72711" name="Picture 7" descr="relationship-confli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052513"/>
            <a:ext cx="4248150" cy="5616575"/>
          </a:xfrm>
          <a:prstGeom prst="rect">
            <a:avLst/>
          </a:prstGeom>
          <a:noFill/>
        </p:spPr>
      </p:pic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827088" y="188913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Что такое конфликт?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8893175" cy="6669087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ru-RU" sz="2000">
                <a:solidFill>
                  <a:srgbClr val="66FF33"/>
                </a:solidFill>
              </a:rPr>
              <a:t>    </a:t>
            </a:r>
            <a:r>
              <a:rPr lang="ru-RU" sz="2400" b="1">
                <a:solidFill>
                  <a:srgbClr val="FFFF00"/>
                </a:solidFill>
              </a:rPr>
              <a:t>       </a:t>
            </a:r>
            <a:r>
              <a:rPr lang="ru-RU" sz="2800"/>
              <a:t> </a:t>
            </a:r>
            <a:r>
              <a:rPr lang="ru-RU" sz="2600"/>
              <a:t>Принципиальным в понимании конфликта является выделение ключевых понятий – </a:t>
            </a:r>
            <a:r>
              <a:rPr lang="ru-RU" sz="2600" b="1">
                <a:solidFill>
                  <a:srgbClr val="FFFF00"/>
                </a:solidFill>
              </a:rPr>
              <a:t>противоречие </a:t>
            </a:r>
            <a:r>
              <a:rPr lang="ru-RU" sz="2600"/>
              <a:t>и </a:t>
            </a:r>
            <a:r>
              <a:rPr lang="ru-RU" sz="2600" b="1">
                <a:solidFill>
                  <a:srgbClr val="FFFF00"/>
                </a:solidFill>
              </a:rPr>
              <a:t>интерес</a:t>
            </a:r>
            <a:r>
              <a:rPr lang="ru-RU" sz="2600"/>
              <a:t>. Но не каждые противоречия приводят к конфликту, а лишь те, которые:</a:t>
            </a:r>
          </a:p>
          <a:p>
            <a:r>
              <a:rPr lang="ru-RU" sz="2600"/>
              <a:t>заставляют человека (или группу) осознавать противоположность интересов, которые вызывают противоречия;</a:t>
            </a:r>
          </a:p>
          <a:p>
            <a:r>
              <a:rPr lang="ru-RU" sz="2600"/>
              <a:t>определяют некий уровень соответствующей конфликту мотивации и поведения.</a:t>
            </a:r>
            <a:endParaRPr lang="ru-RU" sz="26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ru-RU" sz="26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/>
              <a:t>        </a:t>
            </a:r>
          </a:p>
        </p:txBody>
      </p:sp>
      <p:sp>
        <p:nvSpPr>
          <p:cNvPr id="492547" name="AutoShape 3" descr="Букет"/>
          <p:cNvSpPr>
            <a:spLocks noChangeArrowheads="1"/>
          </p:cNvSpPr>
          <p:nvPr/>
        </p:nvSpPr>
        <p:spPr bwMode="auto">
          <a:xfrm>
            <a:off x="395288" y="4292600"/>
            <a:ext cx="8424862" cy="2376488"/>
          </a:xfrm>
          <a:prstGeom prst="roundRect">
            <a:avLst>
              <a:gd name="adj" fmla="val 1154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1359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Конфликты происходят повсюду, где существуют люди и являются нормальным явлением существования социума. </a:t>
            </a:r>
          </a:p>
          <a:p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  "Если в вашей жизни нет конфликтов, проверьте, есть ли у вас пульс" – говорит известный американский психолог Ч. Диксон, занимающийся конфликтами.</a:t>
            </a:r>
            <a:r>
              <a:rPr lang="ru-RU" sz="2000" b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ru-RU" sz="3600">
                <a:solidFill>
                  <a:srgbClr val="FFFF00"/>
                </a:solidFill>
                <a:latin typeface="Verdana" pitchFamily="34" charset="0"/>
              </a:rPr>
              <a:t>Позитивные и негативные функции конфликтов</a:t>
            </a:r>
          </a:p>
        </p:txBody>
      </p:sp>
      <p:sp>
        <p:nvSpPr>
          <p:cNvPr id="547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4495800" cy="5516562"/>
          </a:xfrm>
        </p:spPr>
        <p:txBody>
          <a:bodyPr/>
          <a:lstStyle/>
          <a:p>
            <a:pPr algn="ctr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ru-RU" sz="2500" b="1" u="sng">
                <a:solidFill>
                  <a:srgbClr val="66FF33"/>
                </a:solidFill>
              </a:rPr>
              <a:t>Позитивные функции: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§"/>
            </a:pPr>
            <a:r>
              <a:rPr lang="ru-RU" sz="2200"/>
              <a:t>конфликт способствует возрастанию степени сплоченности и организованности группы;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§"/>
            </a:pPr>
            <a:r>
              <a:rPr lang="ru-RU" sz="2200"/>
              <a:t>стимулирует предприимчивость и творчество конфликтантов; 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§"/>
            </a:pPr>
            <a:r>
              <a:rPr lang="ru-RU" sz="2200"/>
              <a:t>помогает выявить проблему и различные точки зрения на неё, разные подходы к устранению проблем;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ru-RU" sz="2200"/>
              <a:t>конфликт выполняет диагностическую функцию, показывая реальную картину отношений между членами группы.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endParaRPr lang="ru-RU" sz="2200"/>
          </a:p>
        </p:txBody>
      </p:sp>
      <p:sp>
        <p:nvSpPr>
          <p:cNvPr id="5478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341438"/>
            <a:ext cx="4859337" cy="551656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66FF33"/>
                </a:solidFill>
              </a:rPr>
              <a:t>         </a:t>
            </a:r>
            <a:r>
              <a:rPr lang="ru-RU" sz="2500" b="1" u="sng">
                <a:solidFill>
                  <a:srgbClr val="66FF33"/>
                </a:solidFill>
              </a:rPr>
              <a:t>Негативные функции: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ru-RU" sz="2200"/>
              <a:t>ухудшение социально-психологического климата;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§"/>
            </a:pPr>
            <a:r>
              <a:rPr lang="ru-RU" sz="2200"/>
              <a:t>неадекватное, социально неоправданное восприятие конфликтующими сторонами друг друга, а также непонимание их коренных интересов;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Char char="§"/>
            </a:pPr>
            <a:r>
              <a:rPr lang="ru-RU" sz="2200"/>
              <a:t>снижение активности сотрудничества конфликтантов во время конфликта и после него;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ru-RU" sz="2200"/>
              <a:t>формируется дух конфронтации и противоборства в ущерб эффективному решению реальных проблем и преодолению разногласий.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endParaRPr lang="ru-RU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Verdana" pitchFamily="34" charset="0"/>
              </a:rPr>
              <a:t>Структурные компоненты конфликта</a:t>
            </a:r>
          </a:p>
        </p:txBody>
      </p:sp>
      <p:grpSp>
        <p:nvGrpSpPr>
          <p:cNvPr id="546824" name="Group 8"/>
          <p:cNvGrpSpPr>
            <a:grpSpLocks/>
          </p:cNvGrpSpPr>
          <p:nvPr/>
        </p:nvGrpSpPr>
        <p:grpSpPr bwMode="auto">
          <a:xfrm>
            <a:off x="539750" y="4149725"/>
            <a:ext cx="3671888" cy="2016125"/>
            <a:chOff x="113" y="2931"/>
            <a:chExt cx="2313" cy="1270"/>
          </a:xfrm>
        </p:grpSpPr>
        <p:sp>
          <p:nvSpPr>
            <p:cNvPr id="546825" name="AutoShape 9"/>
            <p:cNvSpPr>
              <a:spLocks noChangeArrowheads="1"/>
            </p:cNvSpPr>
            <p:nvPr/>
          </p:nvSpPr>
          <p:spPr bwMode="auto">
            <a:xfrm>
              <a:off x="113" y="2931"/>
              <a:ext cx="2313" cy="1270"/>
            </a:xfrm>
            <a:prstGeom prst="star24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882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6826" name="Text Box 10"/>
            <p:cNvSpPr txBox="1">
              <a:spLocks noChangeArrowheads="1"/>
            </p:cNvSpPr>
            <p:nvPr/>
          </p:nvSpPr>
          <p:spPr bwMode="auto">
            <a:xfrm>
              <a:off x="113" y="3294"/>
              <a:ext cx="213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ru-RU" sz="2000" b="1">
                  <a:solidFill>
                    <a:srgbClr val="FF0000"/>
                  </a:solidFill>
                  <a:latin typeface="Verdana" pitchFamily="34" charset="0"/>
                </a:rPr>
                <a:t>  </a:t>
              </a:r>
              <a:r>
                <a:rPr lang="ru-RU" sz="2400" b="1">
                  <a:solidFill>
                    <a:srgbClr val="000000"/>
                  </a:solidFill>
                  <a:latin typeface="Verdana" pitchFamily="34" charset="0"/>
                </a:rPr>
                <a:t>Конфликтная ситуация</a:t>
              </a:r>
            </a:p>
          </p:txBody>
        </p:sp>
      </p:grpSp>
      <p:grpSp>
        <p:nvGrpSpPr>
          <p:cNvPr id="546827" name="Group 11"/>
          <p:cNvGrpSpPr>
            <a:grpSpLocks/>
          </p:cNvGrpSpPr>
          <p:nvPr/>
        </p:nvGrpSpPr>
        <p:grpSpPr bwMode="auto">
          <a:xfrm>
            <a:off x="4572000" y="1773238"/>
            <a:ext cx="3671888" cy="2016125"/>
            <a:chOff x="113" y="2931"/>
            <a:chExt cx="2313" cy="1270"/>
          </a:xfrm>
        </p:grpSpPr>
        <p:sp>
          <p:nvSpPr>
            <p:cNvPr id="546828" name="AutoShape 12"/>
            <p:cNvSpPr>
              <a:spLocks noChangeArrowheads="1"/>
            </p:cNvSpPr>
            <p:nvPr/>
          </p:nvSpPr>
          <p:spPr bwMode="auto">
            <a:xfrm>
              <a:off x="113" y="2931"/>
              <a:ext cx="2313" cy="1270"/>
            </a:xfrm>
            <a:prstGeom prst="star24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882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6829" name="Text Box 13"/>
            <p:cNvSpPr txBox="1">
              <a:spLocks noChangeArrowheads="1"/>
            </p:cNvSpPr>
            <p:nvPr/>
          </p:nvSpPr>
          <p:spPr bwMode="auto">
            <a:xfrm>
              <a:off x="113" y="3294"/>
              <a:ext cx="213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ru-RU" sz="2000" b="1">
                  <a:solidFill>
                    <a:srgbClr val="FF0000"/>
                  </a:solidFill>
                  <a:latin typeface="Verdana" pitchFamily="34" charset="0"/>
                </a:rPr>
                <a:t>    </a:t>
              </a:r>
              <a:r>
                <a:rPr lang="ru-RU" sz="2400" b="1">
                  <a:solidFill>
                    <a:srgbClr val="541C00"/>
                  </a:solidFill>
                  <a:latin typeface="Verdana" pitchFamily="34" charset="0"/>
                </a:rPr>
                <a:t>Участники конфликта</a:t>
              </a:r>
            </a:p>
          </p:txBody>
        </p:sp>
      </p:grpSp>
      <p:grpSp>
        <p:nvGrpSpPr>
          <p:cNvPr id="546833" name="Group 17"/>
          <p:cNvGrpSpPr>
            <a:grpSpLocks/>
          </p:cNvGrpSpPr>
          <p:nvPr/>
        </p:nvGrpSpPr>
        <p:grpSpPr bwMode="auto">
          <a:xfrm>
            <a:off x="4572000" y="4149725"/>
            <a:ext cx="3671888" cy="2016125"/>
            <a:chOff x="113" y="2931"/>
            <a:chExt cx="2313" cy="1270"/>
          </a:xfrm>
        </p:grpSpPr>
        <p:sp>
          <p:nvSpPr>
            <p:cNvPr id="546834" name="AutoShape 18"/>
            <p:cNvSpPr>
              <a:spLocks noChangeArrowheads="1"/>
            </p:cNvSpPr>
            <p:nvPr/>
          </p:nvSpPr>
          <p:spPr bwMode="auto">
            <a:xfrm>
              <a:off x="113" y="2931"/>
              <a:ext cx="2313" cy="1270"/>
            </a:xfrm>
            <a:prstGeom prst="star24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882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6835" name="Text Box 19"/>
            <p:cNvSpPr txBox="1">
              <a:spLocks noChangeArrowheads="1"/>
            </p:cNvSpPr>
            <p:nvPr/>
          </p:nvSpPr>
          <p:spPr bwMode="auto">
            <a:xfrm>
              <a:off x="113" y="3294"/>
              <a:ext cx="213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55000"/>
                </a:lnSpc>
                <a:spcBef>
                  <a:spcPct val="50000"/>
                </a:spcBef>
              </a:pPr>
              <a:r>
                <a:rPr lang="ru-RU" sz="2400" b="1">
                  <a:solidFill>
                    <a:srgbClr val="541C00"/>
                  </a:solidFill>
                  <a:latin typeface="Verdana" pitchFamily="34" charset="0"/>
                </a:rPr>
                <a:t>                     </a:t>
              </a:r>
            </a:p>
            <a:p>
              <a:pPr marL="342900" indent="-342900" algn="ctr">
                <a:lnSpc>
                  <a:spcPct val="55000"/>
                </a:lnSpc>
                <a:spcBef>
                  <a:spcPct val="50000"/>
                </a:spcBef>
              </a:pPr>
              <a:r>
                <a:rPr lang="ru-RU" sz="2400" b="1">
                  <a:solidFill>
                    <a:srgbClr val="541C00"/>
                  </a:solidFill>
                  <a:latin typeface="Verdana" pitchFamily="34" charset="0"/>
                </a:rPr>
                <a:t>    </a:t>
              </a:r>
              <a:r>
                <a:rPr lang="ru-RU" sz="2400" b="1">
                  <a:solidFill>
                    <a:srgbClr val="000000"/>
                  </a:solidFill>
                  <a:latin typeface="Verdana" pitchFamily="34" charset="0"/>
                </a:rPr>
                <a:t>Инцидент</a:t>
              </a:r>
            </a:p>
          </p:txBody>
        </p:sp>
      </p:grpSp>
      <p:grpSp>
        <p:nvGrpSpPr>
          <p:cNvPr id="546839" name="Group 23"/>
          <p:cNvGrpSpPr>
            <a:grpSpLocks/>
          </p:cNvGrpSpPr>
          <p:nvPr/>
        </p:nvGrpSpPr>
        <p:grpSpPr bwMode="auto">
          <a:xfrm>
            <a:off x="539750" y="1773238"/>
            <a:ext cx="3671888" cy="2016125"/>
            <a:chOff x="113" y="2931"/>
            <a:chExt cx="2313" cy="1270"/>
          </a:xfrm>
        </p:grpSpPr>
        <p:sp>
          <p:nvSpPr>
            <p:cNvPr id="546840" name="AutoShape 24"/>
            <p:cNvSpPr>
              <a:spLocks noChangeArrowheads="1"/>
            </p:cNvSpPr>
            <p:nvPr/>
          </p:nvSpPr>
          <p:spPr bwMode="auto">
            <a:xfrm>
              <a:off x="113" y="2931"/>
              <a:ext cx="2313" cy="1270"/>
            </a:xfrm>
            <a:prstGeom prst="star24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882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6841" name="Text Box 25"/>
            <p:cNvSpPr txBox="1">
              <a:spLocks noChangeArrowheads="1"/>
            </p:cNvSpPr>
            <p:nvPr/>
          </p:nvSpPr>
          <p:spPr bwMode="auto">
            <a:xfrm>
              <a:off x="113" y="3294"/>
              <a:ext cx="213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2000" b="1">
                  <a:solidFill>
                    <a:srgbClr val="FF0000"/>
                  </a:solidFill>
                  <a:latin typeface="Verdana" pitchFamily="34" charset="0"/>
                </a:rPr>
                <a:t>    </a:t>
              </a:r>
              <a:r>
                <a:rPr lang="ru-RU" sz="2400" b="1">
                  <a:solidFill>
                    <a:srgbClr val="541C00"/>
                  </a:solidFill>
                  <a:latin typeface="Verdana" pitchFamily="34" charset="0"/>
                </a:rPr>
                <a:t>Объект</a:t>
              </a:r>
            </a:p>
            <a:p>
              <a:pPr marL="342900" indent="-342900"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2400" b="1">
                  <a:solidFill>
                    <a:srgbClr val="541C00"/>
                  </a:solidFill>
                  <a:latin typeface="Verdana" pitchFamily="34" charset="0"/>
                </a:rPr>
                <a:t>   конфликта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6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6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6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6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90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60350"/>
            <a:ext cx="5903913" cy="626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66FF33"/>
                </a:solidFill>
              </a:rPr>
              <a:t>           </a:t>
            </a:r>
            <a:r>
              <a:rPr lang="ru-RU" sz="2500" b="1">
                <a:solidFill>
                  <a:srgbClr val="66FF33"/>
                </a:solidFill>
              </a:rPr>
              <a:t>Объект конфликта</a:t>
            </a:r>
            <a:r>
              <a:rPr lang="ru-RU" sz="2400"/>
              <a:t> — социальное явление (чаще всего спорный вопрос, проблема), которое вызвало данную конфликтную ситуацию. Борьба за право владеть этим явлением и приводит к конфликту. 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rgbClr val="66FF33"/>
                </a:solidFill>
              </a:rPr>
              <a:t>         </a:t>
            </a:r>
            <a:r>
              <a:rPr lang="ru-RU" sz="2500" b="1">
                <a:solidFill>
                  <a:srgbClr val="66FF33"/>
                </a:solidFill>
              </a:rPr>
              <a:t>Участники (оппоненты) конфликта</a:t>
            </a:r>
            <a:r>
              <a:rPr lang="ru-RU" sz="2400"/>
              <a:t> – это отдельные личности, группы людей и даже организации. Наличие объекта и участников (оппонентов) конфликта создает </a:t>
            </a:r>
            <a:r>
              <a:rPr lang="ru-RU" sz="2500" b="1">
                <a:solidFill>
                  <a:srgbClr val="66FF33"/>
                </a:solidFill>
              </a:rPr>
              <a:t>конфликтную ситуацию</a:t>
            </a:r>
            <a:r>
              <a:rPr lang="ru-RU" sz="2400" b="1">
                <a:solidFill>
                  <a:srgbClr val="66FF33"/>
                </a:solidFill>
              </a:rPr>
              <a:t>.</a:t>
            </a:r>
            <a:r>
              <a:rPr lang="ru-RU" sz="2400">
                <a:solidFill>
                  <a:srgbClr val="66FF33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  Для того чтобы конфликт перерос из потенциального в реальный, необходим </a:t>
            </a:r>
            <a:r>
              <a:rPr lang="ru-RU" sz="2500">
                <a:solidFill>
                  <a:srgbClr val="66FF33"/>
                </a:solidFill>
              </a:rPr>
              <a:t>инцидент</a:t>
            </a:r>
            <a:r>
              <a:rPr lang="ru-RU" sz="2400"/>
              <a:t>, то есть действия со стороны участников конфликта.</a:t>
            </a:r>
          </a:p>
        </p:txBody>
      </p:sp>
      <p:pic>
        <p:nvPicPr>
          <p:cNvPr id="549903" name="Picture 15" descr="konflikt_v_se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80063" y="2781300"/>
            <a:ext cx="3313112" cy="3024188"/>
          </a:xfrm>
          <a:noFill/>
          <a:ln/>
        </p:spPr>
      </p:pic>
      <p:sp>
        <p:nvSpPr>
          <p:cNvPr id="549907" name="Text Box 19"/>
          <p:cNvSpPr txBox="1">
            <a:spLocks noChangeArrowheads="1"/>
          </p:cNvSpPr>
          <p:nvPr/>
        </p:nvSpPr>
        <p:spPr bwMode="auto">
          <a:xfrm>
            <a:off x="6156325" y="333375"/>
            <a:ext cx="26638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rgbClr val="FFFF00"/>
                </a:solidFill>
              </a:rPr>
              <a:t>Конфликт = конфликтная ситуация + инцидент.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7438"/>
          </a:xfrm>
        </p:spPr>
        <p:txBody>
          <a:bodyPr/>
          <a:lstStyle/>
          <a:p>
            <a:r>
              <a:rPr lang="ru-RU" sz="400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Verdana" pitchFamily="34" charset="0"/>
              </a:rPr>
            </a:br>
            <a:r>
              <a:rPr lang="ru-RU" sz="4000">
                <a:solidFill>
                  <a:srgbClr val="FFFF00"/>
                </a:solidFill>
                <a:latin typeface="Verdana" pitchFamily="34" charset="0"/>
              </a:rPr>
              <a:t>Психологические компоненты конфликта:</a:t>
            </a:r>
            <a:br>
              <a:rPr lang="ru-RU" sz="4000">
                <a:solidFill>
                  <a:srgbClr val="FFFF00"/>
                </a:solidFill>
                <a:latin typeface="Verdana" pitchFamily="34" charset="0"/>
              </a:rPr>
            </a:br>
            <a:endParaRPr lang="ru-RU" sz="40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530725"/>
          </a:xfrm>
        </p:spPr>
        <p:txBody>
          <a:bodyPr/>
          <a:lstStyle/>
          <a:p>
            <a:pPr marL="609600" indent="-609600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AutoNum type="arabicPeriod"/>
            </a:pPr>
            <a:r>
              <a:rPr lang="ru-RU" sz="3600"/>
              <a:t>мотивы, цели, потребности, которые движут участником конфликта;</a:t>
            </a:r>
          </a:p>
          <a:p>
            <a:pPr marL="609600" indent="-609600">
              <a:spcBef>
                <a:spcPct val="40000"/>
              </a:spcBef>
              <a:spcAft>
                <a:spcPct val="40000"/>
              </a:spcAft>
              <a:buSzTx/>
              <a:buFont typeface="Wingdings" pitchFamily="2" charset="2"/>
              <a:buAutoNum type="arabicPeriod"/>
            </a:pPr>
            <a:r>
              <a:rPr lang="ru-RU" sz="3600"/>
              <a:t> способы и тактика поведения участника при конфликтном взаимодействии;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ru-RU" sz="3600"/>
              <a:t> информационная составляющая моделей поведения участников.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Verdana" pitchFamily="34" charset="0"/>
              </a:rPr>
              <a:t>Причины возникновения конфликтов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    </a:t>
            </a:r>
            <a:r>
              <a:rPr lang="ru-RU" sz="2400" b="1"/>
              <a:t>Выделяют </a:t>
            </a:r>
            <a:r>
              <a:rPr lang="ru-RU" sz="2400" b="1">
                <a:solidFill>
                  <a:srgbClr val="FFFF00"/>
                </a:solidFill>
              </a:rPr>
              <a:t>объективные и субъективные факторы.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     </a:t>
            </a:r>
            <a:r>
              <a:rPr lang="en-US" sz="2400" b="1">
                <a:solidFill>
                  <a:srgbClr val="00FF00"/>
                </a:solidFill>
              </a:rPr>
              <a:t>1</a:t>
            </a:r>
            <a:r>
              <a:rPr lang="ru-RU" sz="2400" b="1">
                <a:solidFill>
                  <a:srgbClr val="00FF00"/>
                </a:solidFill>
              </a:rPr>
              <a:t>. Объективными факторами</a:t>
            </a:r>
            <a:r>
              <a:rPr lang="ru-RU" sz="2400" b="1"/>
              <a:t> </a:t>
            </a:r>
            <a:r>
              <a:rPr lang="ru-RU" sz="2400" b="1">
                <a:solidFill>
                  <a:srgbClr val="00FF00"/>
                </a:solidFill>
              </a:rPr>
              <a:t>конфликта</a:t>
            </a:r>
            <a:r>
              <a:rPr lang="ru-RU" sz="2400" b="1"/>
              <a:t> </a:t>
            </a:r>
            <a:r>
              <a:rPr lang="ru-RU" sz="2400"/>
              <a:t>являются реально существующие противоречия. Они связаны с основами жизнедеятельности и базовыми особенностями личности. В качестве примера таких противоречий можно назвать противоречия социального неравенства, классовые, конкурентные рыночные отношения. Это могут быть противоречия информационного, интеллектуального свойства. Объективные факторы конфликтов делают конфликт неизбежным.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      </a:t>
            </a:r>
            <a:r>
              <a:rPr lang="ru-RU" sz="2400" b="1">
                <a:solidFill>
                  <a:srgbClr val="00FF00"/>
                </a:solidFill>
              </a:rPr>
              <a:t>2. Субъективные факторы конфликта</a:t>
            </a:r>
            <a:r>
              <a:rPr lang="ru-RU" sz="2400" b="1"/>
              <a:t> </a:t>
            </a:r>
            <a:r>
              <a:rPr lang="ru-RU" sz="2400"/>
              <a:t>представлены виртуально, мнимо существующими противоречиями. Люди искаженно воспринимают ситуацию и обстоятельства, в которых они находятся. Результат – представляемое становится реальным. Иллюзии становятся генераторами противоречий и конфликта, а стимулы противодействия усиливаются.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1184</TotalTime>
  <Words>1239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Клен</vt:lpstr>
      <vt:lpstr>Презентация PowerPoint</vt:lpstr>
      <vt:lpstr>Содержание</vt:lpstr>
      <vt:lpstr>Презентация PowerPoint</vt:lpstr>
      <vt:lpstr>Презентация PowerPoint</vt:lpstr>
      <vt:lpstr>Позитивные и негативные функции конфликтов</vt:lpstr>
      <vt:lpstr>Структурные компоненты конфликта</vt:lpstr>
      <vt:lpstr>Презентация PowerPoint</vt:lpstr>
      <vt:lpstr> Психологические компоненты конфликта: </vt:lpstr>
      <vt:lpstr>Причины возникновения конфликтов</vt:lpstr>
      <vt:lpstr>Иллюзии</vt:lpstr>
      <vt:lpstr>Стадии развития конфликта</vt:lpstr>
      <vt:lpstr>Презентация PowerPoint</vt:lpstr>
      <vt:lpstr>Фазы реализации конфликта</vt:lpstr>
      <vt:lpstr>Примерное соотношение  фаз и этапов</vt:lpstr>
      <vt:lpstr>Виды конфликтов</vt:lpstr>
      <vt:lpstr>Презентация PowerPoint</vt:lpstr>
      <vt:lpstr>Конфликты в сфере управления</vt:lpstr>
      <vt:lpstr>Заключение</vt:lpstr>
      <vt:lpstr>Литература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</dc:creator>
  <cp:lastModifiedBy>1</cp:lastModifiedBy>
  <cp:revision>54</cp:revision>
  <dcterms:created xsi:type="dcterms:W3CDTF">2008-09-24T17:29:06Z</dcterms:created>
  <dcterms:modified xsi:type="dcterms:W3CDTF">2018-02-22T06:36:48Z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0008004c030000000000010250600207f5200358026400</vt:lpwstr>
  </property>
</Properties>
</file>